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27"/>
  </p:notesMasterIdLst>
  <p:sldIdLst>
    <p:sldId id="256" r:id="rId2"/>
    <p:sldId id="257" r:id="rId3"/>
    <p:sldId id="258" r:id="rId4"/>
    <p:sldId id="277" r:id="rId5"/>
    <p:sldId id="259" r:id="rId6"/>
    <p:sldId id="287" r:id="rId7"/>
    <p:sldId id="286" r:id="rId8"/>
    <p:sldId id="288" r:id="rId9"/>
    <p:sldId id="280" r:id="rId10"/>
    <p:sldId id="290" r:id="rId11"/>
    <p:sldId id="291" r:id="rId12"/>
    <p:sldId id="292" r:id="rId13"/>
    <p:sldId id="262" r:id="rId14"/>
    <p:sldId id="260" r:id="rId15"/>
    <p:sldId id="284" r:id="rId16"/>
    <p:sldId id="263" r:id="rId17"/>
    <p:sldId id="264" r:id="rId18"/>
    <p:sldId id="266" r:id="rId19"/>
    <p:sldId id="281" r:id="rId20"/>
    <p:sldId id="282" r:id="rId21"/>
    <p:sldId id="283" r:id="rId22"/>
    <p:sldId id="268" r:id="rId23"/>
    <p:sldId id="289" r:id="rId24"/>
    <p:sldId id="278" r:id="rId25"/>
    <p:sldId id="276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6D37AEEE-BAC7-40B2-B0B2-AEB13D3E99EF}">
          <p14:sldIdLst>
            <p14:sldId id="256"/>
            <p14:sldId id="257"/>
          </p14:sldIdLst>
        </p14:section>
        <p14:section name="Funktionen" id="{AFE4BFB1-744E-4675-80CA-0F4B1FEEE3F3}">
          <p14:sldIdLst>
            <p14:sldId id="258"/>
          </p14:sldIdLst>
        </p14:section>
        <p14:section name="Aufbau" id="{A0A4482C-0880-4DE2-8045-5D49113933B8}">
          <p14:sldIdLst>
            <p14:sldId id="277"/>
            <p14:sldId id="259"/>
            <p14:sldId id="287"/>
            <p14:sldId id="286"/>
            <p14:sldId id="288"/>
            <p14:sldId id="280"/>
            <p14:sldId id="290"/>
            <p14:sldId id="291"/>
            <p14:sldId id="292"/>
            <p14:sldId id="262"/>
            <p14:sldId id="260"/>
            <p14:sldId id="284"/>
            <p14:sldId id="263"/>
            <p14:sldId id="264"/>
            <p14:sldId id="266"/>
            <p14:sldId id="281"/>
            <p14:sldId id="282"/>
            <p14:sldId id="283"/>
          </p14:sldIdLst>
        </p14:section>
        <p14:section name="Geschichte" id="{06F35CAE-5760-4C24-97F2-AD4D17DC4CE1}">
          <p14:sldIdLst>
            <p14:sldId id="268"/>
            <p14:sldId id="289"/>
          </p14:sldIdLst>
        </p14:section>
        <p14:section name="Unterschiede" id="{C58F777C-E2B6-4460-A2DC-BA6DA28831A5}">
          <p14:sldIdLst>
            <p14:sldId id="278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60C34E-3855-8898-6EA7-DE88D8CE6450}" v="69" dt="2022-01-24T11:42:35.951"/>
    <p1510:client id="{167529AB-E93E-FF48-6535-813C94AC978D}" v="41" dt="2022-02-03T10:32:04.731"/>
    <p1510:client id="{1BBCBAF2-3342-1B97-8368-64ED2788350F}" v="52" dt="2022-02-03T10:46:56.080"/>
    <p1510:client id="{1F5C92AE-2F58-6A29-A9C1-F599E3CD0351}" v="623" dt="2022-02-07T11:58:14.523"/>
    <p1510:client id="{24B47971-3CC5-49FD-F8D1-7868C4CA9088}" v="150" dt="2022-02-04T10:51:49.617"/>
    <p1510:client id="{31D0D5FD-2D89-4775-AB14-E40EF380DA05}" v="329" dt="2022-01-24T15:47:29.825"/>
    <p1510:client id="{4850471E-D1CA-684E-DBE3-2D794BE761F8}" v="248" dt="2022-02-04T11:28:37.816"/>
    <p1510:client id="{67137FFD-419F-ADD1-1CD6-C0D5E7666ABD}" v="259" dt="2022-02-06T19:16:54.658"/>
    <p1510:client id="{6D42BE6F-1CBD-96D2-472A-E25C25390A9A}" v="124" dt="2022-01-31T11:55:49.418"/>
    <p1510:client id="{6D78650F-7383-AFDC-B045-34055EA5A384}" v="137" dt="2022-02-07T09:54:34.768"/>
    <p1510:client id="{75F1C844-E61B-BDC7-DE4C-ED72F02961DB}" v="1055" dt="2022-02-07T01:48:14.508"/>
    <p1510:client id="{760A1EBF-A1B1-3501-6811-4E6A545CA5E7}" v="395" dt="2022-01-24T14:51:50.254"/>
    <p1510:client id="{79F13E03-EAD9-C007-8C38-1D4709E14AEC}" v="1" dt="2022-02-05T17:53:16.360"/>
    <p1510:client id="{885D6991-73F6-A561-85ED-21B0EA5AD4ED}" v="186" dt="2022-02-07T05:38:21.258"/>
    <p1510:client id="{8DAC2AD6-19BF-BD98-1B45-93F4601E5004}" v="61" dt="2022-02-04T12:30:26.033"/>
    <p1510:client id="{8F2F53A7-C70D-FD4D-BDDB-DFC67263B485}" v="56" dt="2022-01-24T11:49:59.528"/>
    <p1510:client id="{BF856EB8-8119-45E4-097E-2CACD3D5D767}" v="167" dt="2022-01-24T15:51:48.607"/>
    <p1510:client id="{C16D7B6E-CA16-4796-8F72-CCA741C64146}" v="440" dt="2022-02-04T09:44:55.018"/>
    <p1510:client id="{D5808B24-A8E0-331E-DC30-F8DA47736D51}" v="119" dt="2022-02-04T15:00:39.511"/>
    <p1510:client id="{E2B786E6-EE75-62F0-5DB2-FD586EB5AF9A}" v="18" dt="2022-01-24T11:34:20.700"/>
    <p1510:client id="{E81EC282-5740-40A2-89C8-4C9FB11AA986}" v="364" dt="2022-02-07T11:50:06.6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DFFCED-C77A-4CC7-8AA8-D2969E3B839F}" type="datetimeFigureOut">
              <a:rPr lang="de-DE" smtClean="0"/>
              <a:t>07.02.2022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579F2D-62C7-4D09-A450-016D66F528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0257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10C68-9FE1-4467-92C8-8B84F2C59EC3}" type="datetime1">
              <a:rPr lang="de-DE" smtClean="0"/>
              <a:t>07.02.2022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404237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57A9-4603-4CEA-8A3D-3880DA50B707}" type="datetime1">
              <a:rPr lang="de-DE" smtClean="0"/>
              <a:t>07.02.2022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4762298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92914-1B90-4CC8-BB6D-65C01E4518F3}" type="datetime1">
              <a:rPr lang="de-DE" smtClean="0"/>
              <a:t>07.02.2022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8910648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A6581-EDE1-4EAB-8AA9-FAD9FAB967F4}" type="datetime1">
              <a:rPr lang="de-DE" smtClean="0"/>
              <a:t>07.02.2022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0506963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EF9A9-5F54-4CED-99F3-BB97E1DBAA1D}" type="datetime1">
              <a:rPr lang="de-DE" smtClean="0"/>
              <a:t>07.02.2022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111401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8AE1C-8792-4843-8EB1-46E1E51A2122}" type="datetime1">
              <a:rPr lang="de-DE" smtClean="0"/>
              <a:t>07.02.2022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8713107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26CDE-DE58-4494-8ACB-D6546145BC61}" type="datetime1">
              <a:rPr lang="de-DE" smtClean="0"/>
              <a:t>07.02.2022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6063467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B14C6-2706-4FCE-AD07-4A0721F59838}" type="datetime1">
              <a:rPr lang="de-DE" smtClean="0"/>
              <a:t>07.02.2022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5622110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01563-F031-4D29-80E1-F775C88ED051}" type="datetime1">
              <a:rPr lang="de-DE" smtClean="0"/>
              <a:t>07.02.2022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9302001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7F92B-2FB2-43B6-9BF1-B5A3E2BC4A6D}" type="datetime1">
              <a:rPr lang="de-DE" smtClean="0"/>
              <a:t>07.02.2022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2108383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2C45A-9805-4FAF-B3A7-50F024986130}" type="datetime1">
              <a:rPr lang="de-DE" smtClean="0"/>
              <a:t>07.02.2022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3934550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65F67-1C82-4F4B-894A-39EE88EA5C9D}" type="datetime1">
              <a:rPr lang="de-DE" smtClean="0"/>
              <a:t>07.02.2022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D51473-C6DE-4E75-A2F6-7C98110830B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524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canal-it.ru/wp-content/uploads/2017/02/motherboard-form-factor-ssi-eeb-01.jpg" TargetMode="External"/><Relationship Id="rId3" Type="http://schemas.openxmlformats.org/officeDocument/2006/relationships/hyperlink" Target="https://www.pollin.de/images/1600x1200x90/I703474.1-Mainboard-ASUS-Prime-B350-Plus-AM4.jpg" TargetMode="External"/><Relationship Id="rId7" Type="http://schemas.openxmlformats.org/officeDocument/2006/relationships/hyperlink" Target="https://www.elektronik-kompendium.de/sites/com/bilder/03102811.png" TargetMode="External"/><Relationship Id="rId2" Type="http://schemas.openxmlformats.org/officeDocument/2006/relationships/hyperlink" Target="https://heise.cloudimg.io/width/1651/q75.png-lossy-75.webp-lossy-75.foil1/_www-heise-de_/imgs/18/2/8/3/5/4/3/2/ASRock_Rack_X570D4I-2T_2-02eba6c7caaca22a.jpe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mg.kabelprofishop.de/media/image/57/e0/cd/inline-sata-strom-y-kabel-sata-buchse-an-4x-sata-stecker-gewinkelt-nfl12755.jpg" TargetMode="External"/><Relationship Id="rId5" Type="http://schemas.openxmlformats.org/officeDocument/2006/relationships/hyperlink" Target="https://media.fs.com/images/community/upload/wangEditor/201912/30/_1577696037_99zwUgQjV6.jpg" TargetMode="External"/><Relationship Id="rId4" Type="http://schemas.openxmlformats.org/officeDocument/2006/relationships/hyperlink" Target="https://de.wikipedia.org/wiki/Bus_(Datenverarbeitung)#/media/Datei:Prinzipielle_Struktur_eines_parallelen_Bussystems.svg" TargetMode="External"/><Relationship Id="rId9" Type="http://schemas.openxmlformats.org/officeDocument/2006/relationships/hyperlink" Target="https://www.pcgameshardware.de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c-magazin.de/ratgeber/pci-sata-co-alles-ueber-schnittstellen-1323642.html" TargetMode="External"/><Relationship Id="rId3" Type="http://schemas.openxmlformats.org/officeDocument/2006/relationships/hyperlink" Target="https://www.exone.de/ratgeber/bios-einstellungen/" TargetMode="External"/><Relationship Id="rId7" Type="http://schemas.openxmlformats.org/officeDocument/2006/relationships/hyperlink" Target="https://projekte.bbbaden.ch/" TargetMode="External"/><Relationship Id="rId2" Type="http://schemas.openxmlformats.org/officeDocument/2006/relationships/hyperlink" Target="https://www.elektronik-kompendium.de/sites/com/0309161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twissen.info/" TargetMode="External"/><Relationship Id="rId5" Type="http://schemas.openxmlformats.org/officeDocument/2006/relationships/hyperlink" Target="https://www.compuram.de/blog/wozu-arbeitsspeicher" TargetMode="External"/><Relationship Id="rId10" Type="http://schemas.openxmlformats.org/officeDocument/2006/relationships/hyperlink" Target="https://de.wikipedia.org/wiki/" TargetMode="External"/><Relationship Id="rId4" Type="http://schemas.openxmlformats.org/officeDocument/2006/relationships/hyperlink" Target="https://www.datacenter-insider.de/was-ist-ein-mainboard-a-784777/" TargetMode="External"/><Relationship Id="rId9" Type="http://schemas.openxmlformats.org/officeDocument/2006/relationships/hyperlink" Target="https://whatis.techtarget.com/de/definition/CP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A47ADD-D637-4B06-A0E3-1B943CB71B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  <a:t>Motherboards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BCFEF7E-0A9A-47A9-9129-DEDFC2133E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de-DE">
                <a:cs typeface="Calibri"/>
              </a:rPr>
              <a:t>Und wie Sie funktionieren</a:t>
            </a:r>
            <a:endParaRPr lang="de-DE"/>
          </a:p>
          <a:p>
            <a:endParaRPr lang="de-DE"/>
          </a:p>
          <a:p>
            <a:endParaRPr lang="de-DE"/>
          </a:p>
          <a:p>
            <a:r>
              <a:rPr lang="de-DE" sz="2000"/>
              <a:t> Von Konrad &amp; Ron</a:t>
            </a:r>
            <a:endParaRPr lang="de-DE" sz="2000">
              <a:cs typeface="Calibri"/>
            </a:endParaRPr>
          </a:p>
        </p:txBody>
      </p:sp>
      <p:pic>
        <p:nvPicPr>
          <p:cNvPr id="10" name="Grafik 10" descr="Ein Bild, das Elektronik, Schaltkreis enthält.&#10;&#10;Beschreibung automatisch generiert.">
            <a:extLst>
              <a:ext uri="{FF2B5EF4-FFF2-40B4-BE49-F238E27FC236}">
                <a16:creationId xmlns:a16="http://schemas.microsoft.com/office/drawing/2014/main" id="{5592E445-5AC5-4DBA-A4F7-A9179B90B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09" y="330737"/>
            <a:ext cx="3075583" cy="2304766"/>
          </a:xfrm>
          <a:prstGeom prst="rect">
            <a:avLst/>
          </a:prstGeom>
        </p:spPr>
      </p:pic>
      <p:pic>
        <p:nvPicPr>
          <p:cNvPr id="4" name="Grafik 4" descr="Ein Bild, das Text, Elektronik enthält.&#10;&#10;Beschreibung automatisch generiert.">
            <a:extLst>
              <a:ext uri="{FF2B5EF4-FFF2-40B4-BE49-F238E27FC236}">
                <a16:creationId xmlns:a16="http://schemas.microsoft.com/office/drawing/2014/main" id="{361F325A-735D-4BDA-AD0C-B16A648F0A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81" r="9298" b="226"/>
          <a:stretch/>
        </p:blipFill>
        <p:spPr>
          <a:xfrm>
            <a:off x="8980416" y="260439"/>
            <a:ext cx="2938654" cy="3601382"/>
          </a:xfrm>
          <a:prstGeom prst="rect">
            <a:avLst/>
          </a:prstGeom>
        </p:spPr>
      </p:pic>
      <p:pic>
        <p:nvPicPr>
          <p:cNvPr id="5" name="Grafik 6" descr="Ein Bild, das Elektronik, Schaltkreis enthält.&#10;&#10;Beschreibung automatisch generiert.">
            <a:extLst>
              <a:ext uri="{FF2B5EF4-FFF2-40B4-BE49-F238E27FC236}">
                <a16:creationId xmlns:a16="http://schemas.microsoft.com/office/drawing/2014/main" id="{8D586530-9F4E-45B9-9288-1DDD6F224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02052"/>
            <a:ext cx="2924175" cy="165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05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E05B6F-7A12-435D-A909-7968796C9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cs typeface="Calibri Light"/>
              </a:rPr>
              <a:t>2.3.1 Adressbus</a:t>
            </a:r>
            <a:endParaRPr lang="de-DE" b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66FC9C-81AF-4DCA-9991-CE1C43B1C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cs typeface="Calibri"/>
              </a:rPr>
              <a:t>Übertragung von </a:t>
            </a:r>
            <a:r>
              <a:rPr lang="de-DE" dirty="0">
                <a:ea typeface="+mn-lt"/>
                <a:cs typeface="+mn-lt"/>
              </a:rPr>
              <a:t>Speicher- und Peripherie-Adressen</a:t>
            </a:r>
          </a:p>
          <a:p>
            <a:r>
              <a:rPr lang="de-DE" dirty="0">
                <a:cs typeface="Calibri"/>
              </a:rPr>
              <a:t>Ursprung von Daten oder Ziele von Daten übertragen</a:t>
            </a:r>
          </a:p>
          <a:p>
            <a:r>
              <a:rPr lang="de-DE" dirty="0">
                <a:cs typeface="Calibri"/>
              </a:rPr>
              <a:t>Adressraum folgend berechnet: </a:t>
            </a:r>
            <a:endParaRPr lang="de-DE" dirty="0"/>
          </a:p>
          <a:p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Bei 64-Bit-Adressbuss 16 </a:t>
            </a:r>
            <a:r>
              <a:rPr lang="de-DE" dirty="0" err="1">
                <a:cs typeface="Calibri"/>
              </a:rPr>
              <a:t>Exibibyte</a:t>
            </a:r>
            <a:endParaRPr lang="de-DE" dirty="0">
              <a:cs typeface="Calibri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52E1FB-7C84-446E-A95D-CCDECF577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215E281-4FC9-4757-ABF6-074E1B6D6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sz="1400" dirty="0" smtClean="0">
                <a:solidFill>
                  <a:schemeClr val="tx1"/>
                </a:solidFill>
              </a:rPr>
              <a:t>10</a:t>
            </a:fld>
            <a:endParaRPr lang="de-DE" sz="1400">
              <a:solidFill>
                <a:schemeClr val="tx1"/>
              </a:solidFill>
              <a:cs typeface="Calibri"/>
            </a:endParaRPr>
          </a:p>
        </p:txBody>
      </p:sp>
      <p:pic>
        <p:nvPicPr>
          <p:cNvPr id="7" name="Grafik 7">
            <a:extLst>
              <a:ext uri="{FF2B5EF4-FFF2-40B4-BE49-F238E27FC236}">
                <a16:creationId xmlns:a16="http://schemas.microsoft.com/office/drawing/2014/main" id="{FBACF0A1-0466-48F7-B3DB-79ADBF781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429" y="3434751"/>
            <a:ext cx="7472991" cy="44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91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CB60A8-EC26-4A0C-AE8C-CA43262D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cs typeface="Calibri Light"/>
              </a:rPr>
              <a:t>2.3.2 Datenbus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88DC81-4391-4494-94B2-46783435C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cs typeface="Calibri"/>
              </a:rPr>
              <a:t>Überträgt Daten zwischen CPU, RAM, Peripherie</a:t>
            </a:r>
          </a:p>
          <a:p>
            <a:r>
              <a:rPr lang="de-DE" dirty="0">
                <a:cs typeface="Calibri"/>
              </a:rPr>
              <a:t>Bit Größe einer CPU durch Anzahl Datenbusleitungen bestimmt</a:t>
            </a:r>
          </a:p>
          <a:p>
            <a:r>
              <a:rPr lang="de-DE" dirty="0">
                <a:cs typeface="Calibri"/>
              </a:rPr>
              <a:t>CPU reguliert die Datenfreigabe</a:t>
            </a:r>
          </a:p>
          <a:p>
            <a:r>
              <a:rPr lang="de-DE" dirty="0">
                <a:cs typeface="Calibri"/>
              </a:rPr>
              <a:t>Nur eine Datenübertragung zwischen zwei Komponenten</a:t>
            </a:r>
            <a:endParaRPr lang="de-DE" dirty="0"/>
          </a:p>
          <a:p>
            <a:endParaRPr lang="de-DE" dirty="0">
              <a:cs typeface="Calibri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55631AA-6180-487B-8F85-A29D1924F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0F4515B-7CFC-4D13-9533-4E8B0E92A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sz="1400" dirty="0" smtClean="0">
                <a:solidFill>
                  <a:schemeClr val="tx1"/>
                </a:solidFill>
              </a:rPr>
              <a:t>11</a:t>
            </a:fld>
            <a:endParaRPr lang="de-DE" sz="1400">
              <a:solidFill>
                <a:schemeClr val="tx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8321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934A06-DF00-40E9-B444-08CDB5201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cs typeface="Calibri Light"/>
              </a:rPr>
              <a:t>2.3.3 Steuerbus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E89164-7C6D-40D9-AD11-039A82BF3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cs typeface="Calibri"/>
              </a:rPr>
              <a:t>Steuerung des Bussystems</a:t>
            </a:r>
          </a:p>
          <a:p>
            <a:r>
              <a:rPr lang="de-DE" dirty="0">
                <a:cs typeface="Calibri"/>
              </a:rPr>
              <a:t>Aufgaben des </a:t>
            </a:r>
            <a:r>
              <a:rPr lang="de-DE" dirty="0" err="1">
                <a:cs typeface="Calibri"/>
              </a:rPr>
              <a:t>Steuerbuses</a:t>
            </a:r>
            <a:r>
              <a:rPr lang="de-DE" dirty="0">
                <a:cs typeface="Calibri"/>
              </a:rPr>
              <a:t>:</a:t>
            </a:r>
          </a:p>
          <a:p>
            <a:pPr lvl="1"/>
            <a:r>
              <a:rPr lang="de-DE" sz="2800" dirty="0">
                <a:cs typeface="Calibri"/>
              </a:rPr>
              <a:t>Lese-/Schreib-Steuerung</a:t>
            </a:r>
          </a:p>
          <a:p>
            <a:pPr lvl="1"/>
            <a:r>
              <a:rPr lang="de-DE" sz="2800" dirty="0">
                <a:cs typeface="Calibri"/>
              </a:rPr>
              <a:t>Unterbrechungsanforderungen</a:t>
            </a:r>
          </a:p>
          <a:p>
            <a:pPr lvl="1"/>
            <a:r>
              <a:rPr lang="de-DE" sz="2800" dirty="0">
                <a:cs typeface="Calibri"/>
              </a:rPr>
              <a:t>Ein-/Ausgabe von Peripherie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468DCAA-C67F-486B-BCB4-D4D6DFB46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F59FD96-0FC2-4899-9860-FCCE46983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sz="1400" dirty="0" smtClean="0">
                <a:solidFill>
                  <a:schemeClr val="tx1"/>
                </a:solidFill>
              </a:rPr>
              <a:t>12</a:t>
            </a:fld>
            <a:endParaRPr lang="de-DE" sz="1400">
              <a:solidFill>
                <a:schemeClr val="tx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5509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F3CB9F-AF46-40BB-91BB-32698113C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2.4 PCI Express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AD6796-E341-4629-9DA9-7285ACD06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0665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cs typeface="Calibri"/>
              </a:rPr>
              <a:t>Verbindung zwischen Peripherie und dem Chipsatz</a:t>
            </a:r>
          </a:p>
          <a:p>
            <a:r>
              <a:rPr lang="de-DE" dirty="0">
                <a:cs typeface="Calibri"/>
              </a:rPr>
              <a:t>PCI Express arbeitet mit Lanes statt Bussystem</a:t>
            </a:r>
          </a:p>
          <a:p>
            <a:r>
              <a:rPr lang="de-DE" dirty="0">
                <a:cs typeface="Calibri"/>
              </a:rPr>
              <a:t>Größe der Slots durch Anzahl der Lanes bestimmt</a:t>
            </a:r>
          </a:p>
          <a:p>
            <a:r>
              <a:rPr lang="de-DE" dirty="0">
                <a:cs typeface="Calibri"/>
              </a:rPr>
              <a:t>Großen x16-Slots für </a:t>
            </a:r>
          </a:p>
          <a:p>
            <a:pPr marL="0" indent="0">
              <a:buNone/>
            </a:pPr>
            <a:r>
              <a:rPr lang="de-DE" dirty="0">
                <a:cs typeface="Calibri"/>
              </a:rPr>
              <a:t>   Grafikkarten verwendet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21377FB-0516-4D37-BEEB-AC236C61A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sz="1400" dirty="0" smtClean="0">
                <a:solidFill>
                  <a:schemeClr val="tx1"/>
                </a:solidFill>
              </a:rPr>
              <a:t>13</a:t>
            </a:fld>
            <a:endParaRPr lang="de-DE" sz="1400">
              <a:solidFill>
                <a:schemeClr val="tx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EF4B1C8-A2F6-4F28-A649-ADF984060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6" descr="Ein Bild, das Text, Elektronik, Schaltkreis enthält.&#10;&#10;Beschreibung automatisch generiert.">
            <a:extLst>
              <a:ext uri="{FF2B5EF4-FFF2-40B4-BE49-F238E27FC236}">
                <a16:creationId xmlns:a16="http://schemas.microsoft.com/office/drawing/2014/main" id="{A19BB551-9F26-4E0F-8DDC-FAC8CD8C5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906" y="137027"/>
            <a:ext cx="4026594" cy="2960474"/>
          </a:xfrm>
          <a:prstGeom prst="rect">
            <a:avLst/>
          </a:prstGeom>
        </p:spPr>
      </p:pic>
      <p:pic>
        <p:nvPicPr>
          <p:cNvPr id="8" name="Grafik 8">
            <a:extLst>
              <a:ext uri="{FF2B5EF4-FFF2-40B4-BE49-F238E27FC236}">
                <a16:creationId xmlns:a16="http://schemas.microsoft.com/office/drawing/2014/main" id="{BC880BFE-100F-4149-AA20-2DF63CDEE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110" y="3617161"/>
            <a:ext cx="5503126" cy="280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02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984204-DFAC-430A-AD04-89D766C35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2.5 Arbeitsspeicher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4AB967-5CE0-4A2C-A98E-B02F8F2B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cs typeface="Calibri"/>
              </a:rPr>
              <a:t>Dient als Zwischenspeicher für die CPU</a:t>
            </a:r>
          </a:p>
          <a:p>
            <a:r>
              <a:rPr lang="de-DE">
                <a:cs typeface="Calibri"/>
              </a:rPr>
              <a:t>CPU und Ram sind verbunden über ein Bussystem</a:t>
            </a:r>
          </a:p>
          <a:p>
            <a:r>
              <a:rPr lang="de-DE">
                <a:cs typeface="Calibri"/>
              </a:rPr>
              <a:t>RAM hat verschiedene Anschlussarten </a:t>
            </a:r>
          </a:p>
          <a:p>
            <a:r>
              <a:rPr lang="de-DE">
                <a:cs typeface="Calibri"/>
              </a:rPr>
              <a:t>Meistens DDR3 und DDR4</a:t>
            </a:r>
            <a:endParaRPr lang="de-DE"/>
          </a:p>
          <a:p>
            <a:r>
              <a:rPr lang="de-DE">
                <a:cs typeface="Calibri"/>
              </a:rPr>
              <a:t>Verschiedene Taktraten (1000Mhz – 4000Mhz)</a:t>
            </a:r>
          </a:p>
          <a:p>
            <a:endParaRPr lang="de-DE">
              <a:cs typeface="Calibri"/>
            </a:endParaRPr>
          </a:p>
          <a:p>
            <a:pPr marL="0" indent="0">
              <a:buNone/>
            </a:pPr>
            <a:endParaRPr lang="de-DE">
              <a:cs typeface="Calibri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D220C3F-9ECA-43E9-8446-2128740CB544}"/>
              </a:ext>
            </a:extLst>
          </p:cNvPr>
          <p:cNvSpPr txBox="1"/>
          <p:nvPr/>
        </p:nvSpPr>
        <p:spPr>
          <a:xfrm>
            <a:off x="769257" y="6175827"/>
            <a:ext cx="65350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 dirty="0">
              <a:cs typeface="Calibri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62FA78-EAC1-40AD-B928-7D29A2636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sz="1400" dirty="0" smtClean="0">
                <a:solidFill>
                  <a:schemeClr val="tx1"/>
                </a:solidFill>
              </a:rPr>
              <a:t>14</a:t>
            </a:fld>
            <a:endParaRPr lang="de-DE" sz="1400">
              <a:solidFill>
                <a:schemeClr val="tx1"/>
              </a:solidFill>
              <a:cs typeface="Calibri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8A8842-BBE9-4D6D-8055-B2072FEE7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9" descr="Ein Bild, das Text, Elektronik, Schaltkreis enthält.&#10;&#10;Beschreibung automatisch generiert.">
            <a:extLst>
              <a:ext uri="{FF2B5EF4-FFF2-40B4-BE49-F238E27FC236}">
                <a16:creationId xmlns:a16="http://schemas.microsoft.com/office/drawing/2014/main" id="{364E3F49-B4FC-469E-A43C-BBF6718BA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620000">
            <a:off x="7473153" y="788541"/>
            <a:ext cx="4685370" cy="4015344"/>
          </a:xfrm>
          <a:prstGeom prst="rect">
            <a:avLst/>
          </a:prstGeom>
        </p:spPr>
      </p:pic>
      <p:pic>
        <p:nvPicPr>
          <p:cNvPr id="10" name="Grafik 9" descr="Ein Bild, das Text, Elektronik, Schaltkreis enthält.&#10;&#10;Beschreibung automatisch generiert.">
            <a:extLst>
              <a:ext uri="{FF2B5EF4-FFF2-40B4-BE49-F238E27FC236}">
                <a16:creationId xmlns:a16="http://schemas.microsoft.com/office/drawing/2014/main" id="{F4C608AF-D6F8-4174-AB0B-7FF4EF7E4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040000">
            <a:off x="8300202" y="1132370"/>
            <a:ext cx="4685370" cy="401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94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F3CB9F-AF46-40BB-91BB-32698113C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2.6 Grafikkarte</a:t>
            </a:r>
            <a:endParaRPr lang="de-DE" b="1" dirty="0">
              <a:cs typeface="Calibri Light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21377FB-0516-4D37-BEEB-AC236C61A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sz="1400" dirty="0" smtClean="0">
                <a:solidFill>
                  <a:schemeClr val="tx1"/>
                </a:solidFill>
              </a:rPr>
              <a:t>15</a:t>
            </a:fld>
            <a:endParaRPr lang="de-DE">
              <a:solidFill>
                <a:schemeClr val="tx1"/>
              </a:solidFill>
              <a:cs typeface="Calibri" panose="020F0502020204030204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EF4B1C8-A2F6-4F28-A649-ADF984060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6" name="Grafik 16" descr="Ein Bild, das Gerät enthält.&#10;&#10;Beschreibung automatisch generiert.">
            <a:extLst>
              <a:ext uri="{FF2B5EF4-FFF2-40B4-BE49-F238E27FC236}">
                <a16:creationId xmlns:a16="http://schemas.microsoft.com/office/drawing/2014/main" id="{3CA42016-5F45-4C1B-82AA-ABCC9B5FF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156" y="1698353"/>
            <a:ext cx="4666784" cy="3730781"/>
          </a:xfrm>
          <a:prstGeom prst="rect">
            <a:avLst/>
          </a:prstGeom>
        </p:spPr>
      </p:pic>
      <p:sp>
        <p:nvSpPr>
          <p:cNvPr id="18" name="Inhaltsplatzhalter 17">
            <a:extLst>
              <a:ext uri="{FF2B5EF4-FFF2-40B4-BE49-F238E27FC236}">
                <a16:creationId xmlns:a16="http://schemas.microsoft.com/office/drawing/2014/main" id="{D9CF210F-4C15-4AF2-8E8D-813BB9438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984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ea typeface="+mn-lt"/>
                <a:cs typeface="+mn-lt"/>
              </a:rPr>
              <a:t>Steuert die Grafikausgabe des PCs</a:t>
            </a:r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Wird auf den PCIe Steckplatz angebracht</a:t>
            </a:r>
            <a:endParaRPr lang="de-DE" dirty="0"/>
          </a:p>
          <a:p>
            <a:r>
              <a:rPr lang="de-DE" dirty="0">
                <a:cs typeface="Calibri"/>
              </a:rPr>
              <a:t>Kommuniziert meistens direkt mit der CPU</a:t>
            </a:r>
          </a:p>
          <a:p>
            <a:r>
              <a:rPr lang="de-DE" dirty="0">
                <a:cs typeface="Calibri"/>
              </a:rPr>
              <a:t>Besitzen einen eigenen Prozessor (GPU)</a:t>
            </a:r>
          </a:p>
          <a:p>
            <a:r>
              <a:rPr lang="de-DE" dirty="0">
                <a:cs typeface="Calibri"/>
              </a:rPr>
              <a:t>Besitzt mehrere Shader Einheiten</a:t>
            </a:r>
          </a:p>
          <a:p>
            <a:endParaRPr lang="de-DE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4715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F3CB9F-AF46-40BB-91BB-32698113C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2.7 BIOS (Basic Input/Output System)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AD6796-E341-4629-9DA9-7285ACD06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cs typeface="Calibri"/>
              </a:rPr>
              <a:t>Hardwarechip auf dem Motherboard</a:t>
            </a:r>
          </a:p>
          <a:p>
            <a:r>
              <a:rPr lang="de-DE">
                <a:cs typeface="Calibri"/>
              </a:rPr>
              <a:t>Sorgt für die Zusammenarbeit der Komponenten</a:t>
            </a:r>
          </a:p>
          <a:p>
            <a:r>
              <a:rPr lang="de-DE">
                <a:cs typeface="Calibri"/>
              </a:rPr>
              <a:t>Bietet Einstellungen für die Hardware</a:t>
            </a:r>
          </a:p>
          <a:p>
            <a:r>
              <a:rPr lang="de-DE">
                <a:cs typeface="Calibri"/>
              </a:rPr>
              <a:t>Startet das Betriebssystem</a:t>
            </a:r>
          </a:p>
          <a:p>
            <a:r>
              <a:rPr lang="de-DE">
                <a:cs typeface="Calibri"/>
              </a:rPr>
              <a:t>UEFI ist eine neuere Art des BIOS</a:t>
            </a:r>
          </a:p>
          <a:p>
            <a:endParaRPr lang="de-DE">
              <a:cs typeface="Calibri"/>
            </a:endParaRPr>
          </a:p>
          <a:p>
            <a:endParaRPr lang="de-DE">
              <a:cs typeface="Calibri"/>
            </a:endParaRPr>
          </a:p>
          <a:p>
            <a:endParaRPr lang="de-DE">
              <a:cs typeface="Calibri"/>
            </a:endParaRPr>
          </a:p>
          <a:p>
            <a:endParaRPr lang="de-DE">
              <a:cs typeface="Calibri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637CA8-9CC3-4CF0-94CE-897317E63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sz="1400" dirty="0" smtClean="0">
                <a:solidFill>
                  <a:schemeClr val="tx1"/>
                </a:solidFill>
              </a:rPr>
              <a:t>16</a:t>
            </a:fld>
            <a:endParaRPr lang="de-DE" sz="1400">
              <a:solidFill>
                <a:schemeClr val="tx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50D6A69-4C34-4973-8946-39A296C5E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97863F4-D8DA-44EC-A9A0-236C8965D362}"/>
              </a:ext>
            </a:extLst>
          </p:cNvPr>
          <p:cNvSpPr txBox="1"/>
          <p:nvPr/>
        </p:nvSpPr>
        <p:spPr>
          <a:xfrm>
            <a:off x="460829" y="5803899"/>
            <a:ext cx="62538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 dirty="0">
              <a:cs typeface="Calibri"/>
            </a:endParaRPr>
          </a:p>
        </p:txBody>
      </p:sp>
      <p:pic>
        <p:nvPicPr>
          <p:cNvPr id="7" name="Grafik 7" descr="Ein Bild, das Elektronik, Schaltkreis enthält.&#10;&#10;Beschreibung automatisch generiert.">
            <a:extLst>
              <a:ext uri="{FF2B5EF4-FFF2-40B4-BE49-F238E27FC236}">
                <a16:creationId xmlns:a16="http://schemas.microsoft.com/office/drawing/2014/main" id="{EB5CA244-5508-4F9A-88ED-C0C04094D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363" y="3032277"/>
            <a:ext cx="4569123" cy="30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9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FD3622-A1B4-42A1-B5D6-8DC0B5AE9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2.8 SATA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84E94B-D90C-4C17-9E3A-52D55C60C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cs typeface="Calibri"/>
              </a:rPr>
              <a:t>Anschluss von Massenspeicher</a:t>
            </a:r>
          </a:p>
          <a:p>
            <a:r>
              <a:rPr lang="de-DE" dirty="0">
                <a:cs typeface="Calibri"/>
              </a:rPr>
              <a:t>Haben Bussysteme ersetzt</a:t>
            </a:r>
          </a:p>
          <a:p>
            <a:r>
              <a:rPr lang="de-DE" dirty="0">
                <a:cs typeface="Calibri"/>
              </a:rPr>
              <a:t>Übertragen die Daten </a:t>
            </a:r>
            <a:r>
              <a:rPr lang="de-DE" dirty="0" err="1">
                <a:cs typeface="Calibri"/>
              </a:rPr>
              <a:t>serial</a:t>
            </a:r>
            <a:r>
              <a:rPr lang="de-DE" dirty="0">
                <a:cs typeface="Calibri"/>
              </a:rPr>
              <a:t> </a:t>
            </a:r>
          </a:p>
          <a:p>
            <a:r>
              <a:rPr lang="de-DE" dirty="0">
                <a:cs typeface="Calibri"/>
              </a:rPr>
              <a:t>Mit </a:t>
            </a:r>
            <a:r>
              <a:rPr lang="de-DE" dirty="0">
                <a:ea typeface="+mn-lt"/>
                <a:cs typeface="+mn-lt"/>
              </a:rPr>
              <a:t>12 </a:t>
            </a:r>
            <a:r>
              <a:rPr lang="de-DE" dirty="0" err="1">
                <a:ea typeface="+mn-lt"/>
                <a:cs typeface="+mn-lt"/>
              </a:rPr>
              <a:t>GBit</a:t>
            </a:r>
            <a:r>
              <a:rPr lang="de-DE" dirty="0">
                <a:ea typeface="+mn-lt"/>
                <a:cs typeface="+mn-lt"/>
              </a:rPr>
              <a:t>/s am Ende angelangt</a:t>
            </a:r>
          </a:p>
          <a:p>
            <a:r>
              <a:rPr lang="de-DE" dirty="0">
                <a:cs typeface="Calibri"/>
              </a:rPr>
              <a:t>SATA-Festplatten durch SSD ersetzt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F1C708-255E-4D98-B6DA-E55942A06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sz="1400" dirty="0" smtClean="0">
                <a:solidFill>
                  <a:schemeClr val="tx1"/>
                </a:solidFill>
              </a:rPr>
              <a:t>17</a:t>
            </a:fld>
            <a:endParaRPr lang="de-DE" sz="1400">
              <a:solidFill>
                <a:schemeClr val="tx1"/>
              </a:solidFill>
              <a:cs typeface="Calibri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31D48BD-D045-4BCB-844A-662D2A4F6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6" descr="Ein Bild, das LEGO, Himmel, Spielzeug, draußen enthält.&#10;&#10;Beschreibung automatisch generiert.">
            <a:extLst>
              <a:ext uri="{FF2B5EF4-FFF2-40B4-BE49-F238E27FC236}">
                <a16:creationId xmlns:a16="http://schemas.microsoft.com/office/drawing/2014/main" id="{1DA65866-154C-4F79-81FF-0EC6C40C0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871" y="240797"/>
            <a:ext cx="3765163" cy="3765163"/>
          </a:xfrm>
          <a:prstGeom prst="rect">
            <a:avLst/>
          </a:prstGeom>
        </p:spPr>
      </p:pic>
      <p:pic>
        <p:nvPicPr>
          <p:cNvPr id="7" name="Grafik 7" descr="Ein Bild, das Text, Elektronik, Schaltkreis enthält.&#10;&#10;Beschreibung automatisch generiert.">
            <a:extLst>
              <a:ext uri="{FF2B5EF4-FFF2-40B4-BE49-F238E27FC236}">
                <a16:creationId xmlns:a16="http://schemas.microsoft.com/office/drawing/2014/main" id="{0B5403F1-AB0B-4FF3-9115-EF3955B6B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889" y="4373466"/>
            <a:ext cx="3161369" cy="230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15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A9BB1-9BA7-406C-8931-F60C3A93B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2.9 Externe Schnittstellen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663842-4F55-4D97-9179-4B569DB7B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cs typeface="Calibri"/>
              </a:rPr>
              <a:t>Diese Schnittstellen führen aus dem Computer zu den externen Geräten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2733DF-0292-4E84-B641-09D887459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sz="1400" dirty="0" smtClean="0">
                <a:solidFill>
                  <a:schemeClr val="tx1"/>
                </a:solidFill>
              </a:rPr>
              <a:t>18</a:t>
            </a:fld>
            <a:endParaRPr lang="de-DE" sz="1400">
              <a:solidFill>
                <a:schemeClr val="tx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C665B9-3923-4765-BCCD-848806368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7">
            <a:extLst>
              <a:ext uri="{FF2B5EF4-FFF2-40B4-BE49-F238E27FC236}">
                <a16:creationId xmlns:a16="http://schemas.microsoft.com/office/drawing/2014/main" id="{2765A947-A11A-424D-82A9-82C27B751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329" y="2320462"/>
            <a:ext cx="6466313" cy="373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97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BEE56F-4106-484F-A3AA-BAAF25AAA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cs typeface="Calibri Light"/>
              </a:rPr>
              <a:t>3. Formfaktor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6460F2-98CA-4E68-AFD8-2003B384D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cs typeface="Calibri"/>
              </a:rPr>
              <a:t>Beschreibt die Größe des Motherboards</a:t>
            </a:r>
          </a:p>
          <a:p>
            <a:r>
              <a:rPr lang="de-DE" dirty="0">
                <a:cs typeface="Calibri"/>
              </a:rPr>
              <a:t>Größere Motherboards = mehr Leistung</a:t>
            </a:r>
          </a:p>
          <a:p>
            <a:endParaRPr lang="de-DE" dirty="0">
              <a:cs typeface="Calibri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169A0A-DD8D-4223-A235-50F595DF5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F7C8ADE-5739-46B3-885D-8E9857785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sz="1400" dirty="0" smtClean="0">
                <a:solidFill>
                  <a:schemeClr val="tx1"/>
                </a:solidFill>
              </a:rPr>
              <a:t>19</a:t>
            </a:fld>
            <a:endParaRPr lang="de-DE" sz="1400">
              <a:solidFill>
                <a:schemeClr val="tx1"/>
              </a:solidFill>
            </a:endParaRPr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6E6ED1BC-EA19-4ED0-A6F6-9C570E676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4" y="3227485"/>
            <a:ext cx="6190784" cy="3543958"/>
          </a:xfrm>
          <a:prstGeom prst="rect">
            <a:avLst/>
          </a:prstGeom>
        </p:spPr>
      </p:pic>
      <p:pic>
        <p:nvPicPr>
          <p:cNvPr id="7" name="Grafik 7" descr="Ein Bild, das Tisch enthält.&#10;&#10;Beschreibung automatisch generiert.">
            <a:extLst>
              <a:ext uri="{FF2B5EF4-FFF2-40B4-BE49-F238E27FC236}">
                <a16:creationId xmlns:a16="http://schemas.microsoft.com/office/drawing/2014/main" id="{547CBCF5-786C-475B-95E0-33445F7BC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390" y="1571019"/>
            <a:ext cx="5196467" cy="478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413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DDFC07-3E85-46EB-8BE2-F750B834F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344CFE-C6CC-4AA0-A285-E3A921BEC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/>
              <a:t>Grundlegende Daten eines Motherboards</a:t>
            </a:r>
          </a:p>
          <a:p>
            <a:pPr marL="514350" indent="-514350">
              <a:buFont typeface="+mj-lt"/>
              <a:buAutoNum type="arabicPeriod"/>
            </a:pPr>
            <a:r>
              <a:rPr lang="de-DE"/>
              <a:t>Aufbau und Funktionalität</a:t>
            </a:r>
            <a:endParaRPr lang="de-DE">
              <a:cs typeface="Calibri"/>
            </a:endParaRPr>
          </a:p>
          <a:p>
            <a:pPr marL="514350" indent="-514350">
              <a:buAutoNum type="arabicPeriod"/>
            </a:pPr>
            <a:r>
              <a:rPr lang="de-DE"/>
              <a:t>Formfaktoren</a:t>
            </a:r>
            <a:endParaRPr lang="de-DE">
              <a:cs typeface="Calibri"/>
            </a:endParaRPr>
          </a:p>
          <a:p>
            <a:pPr marL="514350" indent="-514350">
              <a:buFont typeface="Calibri Light" panose="020F0302020204030204"/>
              <a:buAutoNum type="arabicPeriod"/>
            </a:pPr>
            <a:r>
              <a:rPr lang="de-DE"/>
              <a:t>Geschichte und Weiterentwicklung</a:t>
            </a:r>
            <a:endParaRPr lang="de-DE">
              <a:cs typeface="Calibri"/>
            </a:endParaRPr>
          </a:p>
          <a:p>
            <a:pPr marL="0" indent="0">
              <a:buNone/>
            </a:pPr>
            <a:endParaRPr lang="de-DE">
              <a:cs typeface="Calibri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6DE7702-6FBF-4F00-9F4D-5B75E5E31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sz="1400" dirty="0" smtClean="0">
                <a:solidFill>
                  <a:schemeClr val="tx1"/>
                </a:solidFill>
              </a:rPr>
              <a:t>2</a:t>
            </a:fld>
            <a:endParaRPr lang="de-DE" sz="1400">
              <a:solidFill>
                <a:schemeClr val="tx1"/>
              </a:solidFill>
              <a:cs typeface="Calibri"/>
            </a:endParaRP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FE58329-4C1D-41B7-9BF3-DA480984D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>
              <a:cs typeface="Calibri"/>
            </a:endParaRPr>
          </a:p>
        </p:txBody>
      </p:sp>
      <p:pic>
        <p:nvPicPr>
          <p:cNvPr id="8" name="Grafik 8">
            <a:extLst>
              <a:ext uri="{FF2B5EF4-FFF2-40B4-BE49-F238E27FC236}">
                <a16:creationId xmlns:a16="http://schemas.microsoft.com/office/drawing/2014/main" id="{6C516124-7827-4BBE-9B32-51CBA05D9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3727071"/>
            <a:ext cx="4648200" cy="309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39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A1D680-68D2-4372-9A01-25E56E453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cs typeface="Calibri Light"/>
              </a:rPr>
              <a:t>3.1 ATX Formfaktor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30A74AE-FB93-4F72-8E62-F9419A04A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FA4A04-AE78-4E82-8B8F-4EE9AFA0D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sz="1400" dirty="0" smtClean="0">
                <a:solidFill>
                  <a:schemeClr val="tx1"/>
                </a:solidFill>
              </a:rPr>
              <a:t>20</a:t>
            </a:fld>
            <a:endParaRPr lang="de-DE" sz="1400">
              <a:solidFill>
                <a:schemeClr val="tx1"/>
              </a:solidFill>
            </a:endParaRPr>
          </a:p>
        </p:txBody>
      </p:sp>
      <p:pic>
        <p:nvPicPr>
          <p:cNvPr id="9" name="Grafik 9" descr="Ein Bild, das Text, Elektronik enthält.&#10;&#10;Beschreibung automatisch generiert.">
            <a:extLst>
              <a:ext uri="{FF2B5EF4-FFF2-40B4-BE49-F238E27FC236}">
                <a16:creationId xmlns:a16="http://schemas.microsoft.com/office/drawing/2014/main" id="{9255AA60-E517-4B55-8C9F-5811FC88EC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7198" y="1866244"/>
            <a:ext cx="4805491" cy="3266954"/>
          </a:xfr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B8BD08D-BC8D-40E4-B606-ADF9E72C9321}"/>
              </a:ext>
            </a:extLst>
          </p:cNvPr>
          <p:cNvSpPr txBox="1"/>
          <p:nvPr/>
        </p:nvSpPr>
        <p:spPr>
          <a:xfrm>
            <a:off x="894863" y="1500555"/>
            <a:ext cx="6572736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2800" dirty="0">
                <a:cs typeface="Calibri"/>
              </a:rPr>
              <a:t>Standard Formfaktor für Desktop PCs</a:t>
            </a:r>
          </a:p>
          <a:p>
            <a:pPr marL="285750" indent="-285750">
              <a:buFont typeface="Arial"/>
              <a:buChar char="•"/>
            </a:pPr>
            <a:r>
              <a:rPr lang="de-DE" sz="2800" dirty="0">
                <a:cs typeface="Calibri"/>
              </a:rPr>
              <a:t>305mm x 244mm groß</a:t>
            </a:r>
          </a:p>
          <a:p>
            <a:pPr marL="285750" indent="-285750">
              <a:buFont typeface="Arial"/>
              <a:buChar char="•"/>
            </a:pPr>
            <a:r>
              <a:rPr lang="de-DE" sz="2800" dirty="0">
                <a:cs typeface="Calibri"/>
              </a:rPr>
              <a:t>Ausreichend Platz für eine angemessene Luftkühlung</a:t>
            </a:r>
          </a:p>
          <a:p>
            <a:pPr marL="285750" indent="-285750">
              <a:buFont typeface="Arial"/>
              <a:buChar char="•"/>
            </a:pPr>
            <a:r>
              <a:rPr lang="de-DE" sz="2800" dirty="0">
                <a:cs typeface="Calibri"/>
              </a:rPr>
              <a:t>Wurde 1996 von Intel veröffentlicht</a:t>
            </a:r>
          </a:p>
          <a:p>
            <a:pPr marL="285750" indent="-285750">
              <a:buFont typeface="Arial"/>
              <a:buChar char="•"/>
            </a:pPr>
            <a:endParaRPr lang="de-DE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8403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6B2050-ABCD-45B3-9859-3EA6C40EE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cs typeface="Calibri Light"/>
              </a:rPr>
              <a:t>3.2 SSI Formfaktor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D69B59-FB3A-4953-B9AC-36ADE38F3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cs typeface="Calibri"/>
              </a:rPr>
              <a:t>Größere Platine </a:t>
            </a:r>
            <a:endParaRPr lang="de-DE"/>
          </a:p>
          <a:p>
            <a:pPr lvl="1"/>
            <a:r>
              <a:rPr lang="de-DE" sz="2800" dirty="0">
                <a:cs typeface="Calibri"/>
              </a:rPr>
              <a:t>Von </a:t>
            </a:r>
            <a:r>
              <a:rPr lang="de-DE" sz="2800" dirty="0">
                <a:ea typeface="+mn-lt"/>
                <a:cs typeface="+mn-lt"/>
              </a:rPr>
              <a:t>305 × 267 mm</a:t>
            </a:r>
            <a:endParaRPr lang="de-DE" sz="2800" dirty="0">
              <a:cs typeface="Calibri"/>
            </a:endParaRPr>
          </a:p>
          <a:p>
            <a:pPr lvl="1"/>
            <a:r>
              <a:rPr lang="de-DE" sz="2800" dirty="0">
                <a:cs typeface="Calibri"/>
              </a:rPr>
              <a:t>Bis </a:t>
            </a:r>
            <a:r>
              <a:rPr lang="de-DE" sz="2800" dirty="0">
                <a:ea typeface="+mn-lt"/>
                <a:cs typeface="+mn-lt"/>
              </a:rPr>
              <a:t>411 × 330 mm </a:t>
            </a:r>
          </a:p>
          <a:p>
            <a:r>
              <a:rPr lang="de-DE" dirty="0">
                <a:cs typeface="Calibri"/>
              </a:rPr>
              <a:t>Verwendung bei Serverinfrastruktur</a:t>
            </a:r>
          </a:p>
          <a:p>
            <a:r>
              <a:rPr lang="de-DE" dirty="0">
                <a:cs typeface="Calibri"/>
              </a:rPr>
              <a:t>Hat meist Dual-CPU oder Quad-CPU</a:t>
            </a:r>
          </a:p>
          <a:p>
            <a:r>
              <a:rPr lang="de-DE" dirty="0">
                <a:cs typeface="Calibri"/>
              </a:rPr>
              <a:t>trotzdem auf ATX optimierten Gehäusen </a:t>
            </a:r>
            <a:endParaRPr lang="de-DE"/>
          </a:p>
          <a:p>
            <a:pPr marL="0" indent="0">
              <a:buNone/>
            </a:pPr>
            <a:r>
              <a:rPr lang="de-DE" dirty="0">
                <a:cs typeface="Calibri"/>
              </a:rPr>
              <a:t>   Nutzbar da sie die gleichen Befestigungslöcher haben  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DFB5565-392D-4E34-8199-A50856460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8CDC5C6-D9D9-4178-9A5E-BE4D72749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sz="1400" dirty="0" smtClean="0">
                <a:solidFill>
                  <a:schemeClr val="tx1"/>
                </a:solidFill>
              </a:rPr>
              <a:t>21</a:t>
            </a:fld>
            <a:endParaRPr lang="de-DE" sz="1400">
              <a:solidFill>
                <a:schemeClr val="tx1"/>
              </a:solidFill>
            </a:endParaRPr>
          </a:p>
        </p:txBody>
      </p:sp>
      <p:pic>
        <p:nvPicPr>
          <p:cNvPr id="6" name="Grafik 6" descr="Ein Bild, das drinnen, Schreibgerät enthält.&#10;&#10;Beschreibung automatisch generiert.">
            <a:extLst>
              <a:ext uri="{FF2B5EF4-FFF2-40B4-BE49-F238E27FC236}">
                <a16:creationId xmlns:a16="http://schemas.microsoft.com/office/drawing/2014/main" id="{1013D903-C0E9-4709-BF3B-62434E4D5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669" y="673952"/>
            <a:ext cx="5029199" cy="346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66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F3CB9F-AF46-40BB-91BB-32698113C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4. Geschichte und Weiterentwicklung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AD6796-E341-4629-9DA9-7285ACD06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6837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cs typeface="Calibri"/>
              </a:rPr>
              <a:t>Wurde 1981 von IBM veröffentlicht</a:t>
            </a:r>
          </a:p>
          <a:p>
            <a:r>
              <a:rPr lang="de-DE" dirty="0">
                <a:cs typeface="Calibri"/>
              </a:rPr>
              <a:t>Kostet "nur" 1600$</a:t>
            </a:r>
          </a:p>
          <a:p>
            <a:r>
              <a:rPr lang="de-DE" dirty="0">
                <a:cs typeface="Calibri"/>
              </a:rPr>
              <a:t>Hohe Flexibilität durch Entwicklung von Erweiterungsmöglichkeiten</a:t>
            </a:r>
            <a:endParaRPr lang="de-DE"/>
          </a:p>
          <a:p>
            <a:r>
              <a:rPr lang="de-DE" dirty="0">
                <a:cs typeface="Calibri"/>
              </a:rPr>
              <a:t>Entwickelte sich zu integrierten Komponenten auf dem Mainboard</a:t>
            </a:r>
          </a:p>
          <a:p>
            <a:endParaRPr lang="de-DE" dirty="0">
              <a:cs typeface="Calibri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0225316-84C4-4CF1-808D-42027418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sz="1400" dirty="0" smtClean="0">
                <a:solidFill>
                  <a:schemeClr val="tx1"/>
                </a:solidFill>
              </a:rPr>
              <a:t>22</a:t>
            </a:fld>
            <a:endParaRPr lang="de-DE" sz="1400">
              <a:solidFill>
                <a:schemeClr val="tx1"/>
              </a:solidFill>
              <a:cs typeface="Calibri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D37708D-85A1-4AE9-81C8-7CEF76079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6" descr="Ein Bild, das Text, Elektronik, Schaltkreis enthält.&#10;&#10;Beschreibung automatisch generiert.">
            <a:extLst>
              <a:ext uri="{FF2B5EF4-FFF2-40B4-BE49-F238E27FC236}">
                <a16:creationId xmlns:a16="http://schemas.microsoft.com/office/drawing/2014/main" id="{C6730D11-A3A7-452E-A43C-B292B5CA9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181" y="2086105"/>
            <a:ext cx="4601736" cy="32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344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4ACF62-B5BF-4D2D-8C2C-CD44B151E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963" y="983414"/>
            <a:ext cx="5392153" cy="16041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sz="4400" b="1" dirty="0">
                <a:cs typeface="Calibri"/>
              </a:rPr>
              <a:t>Vielen Danke für eure Aufmerksamkeit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B270AE-B85F-417A-AA93-9A8B78612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F49F12E-4784-44EF-A7D5-EFDDA8BFB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sz="1400" dirty="0" smtClean="0">
                <a:solidFill>
                  <a:schemeClr val="tx1"/>
                </a:solidFill>
              </a:rPr>
              <a:t>23</a:t>
            </a:fld>
            <a:endParaRPr lang="de-DE" sz="1400">
              <a:solidFill>
                <a:schemeClr val="tx1"/>
              </a:solidFill>
              <a:cs typeface="Calibri"/>
            </a:endParaRPr>
          </a:p>
        </p:txBody>
      </p:sp>
      <p:pic>
        <p:nvPicPr>
          <p:cNvPr id="7" name="Grafik 7" descr="Ein Bild, das ClipArt, Vektorgrafiken enthält.&#10;&#10;Beschreibung automatisch generiert.">
            <a:extLst>
              <a:ext uri="{FF2B5EF4-FFF2-40B4-BE49-F238E27FC236}">
                <a16:creationId xmlns:a16="http://schemas.microsoft.com/office/drawing/2014/main" id="{B6D62E2A-B863-45C6-ADAB-F859A07DA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335954"/>
            <a:ext cx="4809994" cy="2884680"/>
          </a:xfrm>
          <a:prstGeom prst="rect">
            <a:avLst/>
          </a:prstGeom>
        </p:spPr>
      </p:pic>
      <p:pic>
        <p:nvPicPr>
          <p:cNvPr id="8" name="Grafik 8" descr="Ein Bild, das Karte enthält.&#10;&#10;Beschreibung automatisch generiert.">
            <a:extLst>
              <a:ext uri="{FF2B5EF4-FFF2-40B4-BE49-F238E27FC236}">
                <a16:creationId xmlns:a16="http://schemas.microsoft.com/office/drawing/2014/main" id="{078E1E82-1369-4BC0-AAF8-A3AF9E9A4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349" y="857811"/>
            <a:ext cx="4447673" cy="546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93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F3CB9F-AF46-40BB-91BB-32698113C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cs typeface="Calibri Light"/>
              </a:rPr>
              <a:t>Bildquellen</a:t>
            </a:r>
            <a:endParaRPr lang="de-DE" b="1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AD6796-E341-4629-9DA9-7285ACD06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47500" lnSpcReduction="20000"/>
          </a:bodyPr>
          <a:lstStyle/>
          <a:p>
            <a:r>
              <a:rPr lang="de-DE" dirty="0">
                <a:ea typeface="+mn-lt"/>
                <a:cs typeface="+mn-lt"/>
              </a:rPr>
              <a:t>Folie 1 oben rechts https://media.nbb-cdn.de/images/products/400000/400416/Asus_ROG_Strix_Z390-F_Gaming_01.jpg?size=2800 </a:t>
            </a:r>
          </a:p>
          <a:p>
            <a:r>
              <a:rPr lang="de-DE" dirty="0">
                <a:ea typeface="+mn-lt"/>
                <a:cs typeface="+mn-lt"/>
              </a:rPr>
              <a:t>Folie 1 unten links </a:t>
            </a:r>
            <a:r>
              <a:rPr lang="de-DE" dirty="0">
                <a:ea typeface="+mn-lt"/>
                <a:cs typeface="+mn-lt"/>
                <a:hlinkClick r:id="rId2"/>
              </a:rPr>
              <a:t>https://heise.cloudimg.io/width/1651/q75.png-lossy-75.webp-lossy-75.foil1/_www-heise-de_/imgs/18/2/8/3/5/4/3/2/ASRock_Rack_X570D4I-2T_2-02eba6c7caaca22a.jpeg</a:t>
            </a:r>
          </a:p>
          <a:p>
            <a:r>
              <a:rPr lang="de-DE" dirty="0">
                <a:ea typeface="+mn-lt"/>
                <a:cs typeface="+mn-lt"/>
              </a:rPr>
              <a:t>Folie 3 </a:t>
            </a:r>
            <a:r>
              <a:rPr lang="de-DE" dirty="0">
                <a:ea typeface="+mn-lt"/>
                <a:cs typeface="+mn-lt"/>
                <a:hlinkClick r:id="rId3"/>
              </a:rPr>
              <a:t>https://www.pollin.de/images/1600x1200x90/I703474.1-Mainboard-ASUS-Prime-B350-Plus-AM4.jpg</a:t>
            </a:r>
            <a:endParaRPr lang="de-DE" dirty="0">
              <a:ea typeface="+mn-lt"/>
              <a:cs typeface="+mn-lt"/>
            </a:endParaRPr>
          </a:p>
          <a:p>
            <a:r>
              <a:rPr lang="de-DE" dirty="0">
                <a:ea typeface="+mn-lt"/>
                <a:cs typeface="+mn-lt"/>
              </a:rPr>
              <a:t>Folie 4 https://www.technik-kiste.de/images/Wissen/Computer/3/Blockschaltbild%20PC.png</a:t>
            </a:r>
          </a:p>
          <a:p>
            <a:r>
              <a:rPr lang="de-DE" dirty="0">
                <a:ea typeface="+mn-lt"/>
                <a:cs typeface="+mn-lt"/>
              </a:rPr>
              <a:t>Folie 7-9 https://www.elektronik-kompendium.de/sites/com/0403311.htm</a:t>
            </a:r>
            <a:endParaRPr lang="de-DE">
              <a:ea typeface="+mn-lt"/>
              <a:cs typeface="+mn-lt"/>
            </a:endParaRPr>
          </a:p>
          <a:p>
            <a:r>
              <a:rPr lang="de-DE" dirty="0">
                <a:ea typeface="+mn-lt"/>
                <a:cs typeface="+mn-lt"/>
              </a:rPr>
              <a:t>Folie 9 links </a:t>
            </a:r>
            <a:r>
              <a:rPr lang="de-DE" dirty="0">
                <a:ea typeface="+mn-lt"/>
                <a:cs typeface="+mn-lt"/>
                <a:hlinkClick r:id="rId4"/>
              </a:rPr>
              <a:t>https://de.wikipedia.org/wiki/Bus_(Datenverarbeitung)#/media/Datei:Prinzipielle_Struktur_eines_parallelen_Bussystems.svg</a:t>
            </a:r>
            <a:endParaRPr lang="de-DE" dirty="0">
              <a:ea typeface="+mn-lt"/>
              <a:cs typeface="+mn-lt"/>
            </a:endParaRPr>
          </a:p>
          <a:p>
            <a:r>
              <a:rPr lang="de-DE" dirty="0">
                <a:ea typeface="+mn-lt"/>
                <a:cs typeface="+mn-lt"/>
              </a:rPr>
              <a:t>Folie 14 https://tse2.mm.bing.net/th?id=OIP._hFyGAHQsXi-bimbnjf5zAHaE3&amp;pid=Api</a:t>
            </a:r>
          </a:p>
          <a:p>
            <a:r>
              <a:rPr lang="de-DE" dirty="0">
                <a:ea typeface="+mn-lt"/>
                <a:cs typeface="+mn-lt"/>
              </a:rPr>
              <a:t>Folie 15 unten </a:t>
            </a:r>
            <a:r>
              <a:rPr lang="de-DE" dirty="0">
                <a:ea typeface="+mn-lt"/>
                <a:cs typeface="+mn-lt"/>
                <a:hlinkClick r:id="rId5"/>
              </a:rPr>
              <a:t>https://media.fs.com/images/community/upload/wangEditor/201912/30/_1577696037_99zwUgQjV6.jpg</a:t>
            </a:r>
            <a:endParaRPr lang="de-DE" dirty="0">
              <a:ea typeface="+mn-lt"/>
              <a:cs typeface="+mn-lt"/>
            </a:endParaRPr>
          </a:p>
          <a:p>
            <a:r>
              <a:rPr lang="de-DE" dirty="0">
                <a:ea typeface="+mn-lt"/>
                <a:cs typeface="+mn-lt"/>
              </a:rPr>
              <a:t>Folie 17 oben rechts </a:t>
            </a:r>
            <a:r>
              <a:rPr lang="de-DE" dirty="0">
                <a:ea typeface="+mn-lt"/>
                <a:cs typeface="+mn-lt"/>
                <a:hlinkClick r:id="rId6"/>
              </a:rPr>
              <a:t>https://img.kabelprofishop.de/media/image/57/e0/cd/inline-sata-strom-y-kabel-sata-buchse-an-4x-sata-stecker-gewinkelt-nfl12755.jpg</a:t>
            </a:r>
          </a:p>
          <a:p>
            <a:r>
              <a:rPr lang="de-DE" dirty="0">
                <a:ea typeface="+mn-lt"/>
                <a:cs typeface="+mn-lt"/>
              </a:rPr>
              <a:t>Folie 18 </a:t>
            </a:r>
            <a:r>
              <a:rPr lang="de-DE" dirty="0">
                <a:ea typeface="+mn-lt"/>
                <a:cs typeface="+mn-lt"/>
                <a:hlinkClick r:id="rId7"/>
              </a:rPr>
              <a:t>https://www.elektronik-kompendium.de/sites/com/bilder/03102811.png</a:t>
            </a:r>
            <a:endParaRPr lang="de-DE" dirty="0">
              <a:ea typeface="+mn-lt"/>
              <a:cs typeface="+mn-lt"/>
            </a:endParaRPr>
          </a:p>
          <a:p>
            <a:r>
              <a:rPr lang="de-DE" dirty="0">
                <a:ea typeface="+mn-lt"/>
                <a:cs typeface="+mn-lt"/>
              </a:rPr>
              <a:t>Folie 19 links </a:t>
            </a:r>
            <a:r>
              <a:rPr lang="de-DE" dirty="0">
                <a:ea typeface="+mn-lt"/>
                <a:cs typeface="+mn-lt"/>
                <a:hlinkClick r:id="rId8"/>
              </a:rPr>
              <a:t>https://canal-it.ru/wp-content/uploads/2017/02/motherboard-form-factor-ssi-eeb-01.jpg</a:t>
            </a:r>
            <a:endParaRPr lang="de-DE" dirty="0">
              <a:ea typeface="+mn-lt"/>
              <a:cs typeface="+mn-lt"/>
            </a:endParaRPr>
          </a:p>
          <a:p>
            <a:r>
              <a:rPr lang="de-DE" dirty="0">
                <a:ea typeface="+mn-lt"/>
                <a:cs typeface="+mn-lt"/>
              </a:rPr>
              <a:t>Folie 22 </a:t>
            </a:r>
            <a:r>
              <a:rPr lang="en-US" dirty="0">
                <a:ea typeface="+mn-lt"/>
                <a:cs typeface="+mn-lt"/>
                <a:hlinkClick r:id="rId9"/>
              </a:rPr>
              <a:t>https://www.pcgameshardware.de/</a:t>
            </a:r>
            <a:endParaRPr lang="de-DE">
              <a:ea typeface="+mn-lt"/>
              <a:cs typeface="+mn-lt"/>
            </a:endParaRPr>
          </a:p>
          <a:p>
            <a:r>
              <a:rPr lang="de-DE" dirty="0">
                <a:ea typeface="+mn-lt"/>
                <a:cs typeface="+mn-lt"/>
              </a:rPr>
              <a:t>Folie 23 https://memezila.com/Picture-of-a-city-without-any-vehicles-due-to-lockdown-Actually-thats-a-motherboard-meme-2467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069B58-BAD5-40F6-831E-D19EB2110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sz="1400" dirty="0" smtClean="0">
                <a:solidFill>
                  <a:schemeClr val="tx1"/>
                </a:solidFill>
              </a:rPr>
              <a:t>24</a:t>
            </a:fld>
            <a:endParaRPr lang="de-DE" sz="1400">
              <a:solidFill>
                <a:schemeClr val="tx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E983CBE-5B6A-4C46-9D46-CB3BADA8E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173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F3CB9F-AF46-40BB-91BB-32698113C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cs typeface="Calibri Light"/>
              </a:rPr>
              <a:t>Quellen</a:t>
            </a:r>
            <a:endParaRPr lang="de-DE" b="1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AD6796-E341-4629-9DA9-7285ACD06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de-DE" dirty="0">
                <a:ea typeface="+mn-lt"/>
                <a:cs typeface="+mn-lt"/>
                <a:hlinkClick r:id="rId2"/>
              </a:rPr>
              <a:t>https://www.elektronik-kompendium.de</a:t>
            </a:r>
            <a:endParaRPr lang="de-DE" dirty="0">
              <a:ea typeface="+mn-lt"/>
              <a:cs typeface="+mn-lt"/>
            </a:endParaRPr>
          </a:p>
          <a:p>
            <a:r>
              <a:rPr lang="de-DE" dirty="0">
                <a:ea typeface="+mn-lt"/>
                <a:cs typeface="+mn-lt"/>
                <a:hlinkClick r:id="rId3"/>
              </a:rPr>
              <a:t>https://www.exone.de/ratgeber/bios-einstellungen/</a:t>
            </a:r>
            <a:endParaRPr lang="de-DE">
              <a:ea typeface="+mn-lt"/>
              <a:cs typeface="+mn-lt"/>
            </a:endParaRPr>
          </a:p>
          <a:p>
            <a:r>
              <a:rPr lang="de-DE" dirty="0">
                <a:cs typeface="Calibri"/>
                <a:hlinkClick r:id="rId4"/>
              </a:rPr>
              <a:t>https://www.datacenter-insider.de</a:t>
            </a:r>
            <a:endParaRPr lang="de-DE" dirty="0">
              <a:ea typeface="+mn-lt"/>
              <a:cs typeface="+mn-lt"/>
            </a:endParaRPr>
          </a:p>
          <a:p>
            <a:r>
              <a:rPr lang="de-DE" dirty="0">
                <a:ea typeface="+mn-lt"/>
                <a:cs typeface="+mn-lt"/>
                <a:hlinkClick r:id="rId5"/>
              </a:rPr>
              <a:t>https://www.compuram.de/blog/wozu-arbeitsspeicher</a:t>
            </a:r>
            <a:endParaRPr lang="de-DE">
              <a:ea typeface="+mn-lt"/>
              <a:cs typeface="+mn-lt"/>
            </a:endParaRPr>
          </a:p>
          <a:p>
            <a:r>
              <a:rPr lang="de-DE" dirty="0">
                <a:ea typeface="+mn-lt"/>
                <a:cs typeface="+mn-lt"/>
                <a:hlinkClick r:id="rId6"/>
              </a:rPr>
              <a:t>https://www.itwissen.info</a:t>
            </a:r>
            <a:endParaRPr lang="de-DE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  <a:hlinkClick r:id="rId7"/>
              </a:rPr>
              <a:t>https://projekte.bbbaden.ch/</a:t>
            </a:r>
            <a:endParaRPr lang="de-DE" dirty="0">
              <a:cs typeface="Calibri"/>
            </a:endParaRPr>
          </a:p>
          <a:p>
            <a:r>
              <a:rPr lang="en-US" dirty="0">
                <a:ea typeface="+mn-lt"/>
                <a:cs typeface="+mn-lt"/>
                <a:hlinkClick r:id="rId8"/>
              </a:rPr>
              <a:t>https://www.pc-magazin.de/ratgeber/</a:t>
            </a:r>
            <a:endParaRPr lang="en-US">
              <a:cs typeface="Calibri"/>
            </a:endParaRPr>
          </a:p>
          <a:p>
            <a:r>
              <a:rPr lang="en-US" dirty="0">
                <a:ea typeface="+mn-lt"/>
                <a:cs typeface="+mn-lt"/>
                <a:hlinkClick r:id="rId9"/>
              </a:rPr>
              <a:t>https://whatis.techtarget.com/de/definition/CPU</a:t>
            </a:r>
          </a:p>
          <a:p>
            <a:r>
              <a:rPr lang="en-US" dirty="0">
                <a:ea typeface="+mn-lt"/>
                <a:cs typeface="+mn-lt"/>
                <a:hlinkClick r:id="rId10"/>
              </a:rPr>
              <a:t>https://de.wikipedia.org/wiki/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de-DE" dirty="0">
              <a:cs typeface="Calibri"/>
            </a:endParaRPr>
          </a:p>
          <a:p>
            <a:endParaRPr lang="de-DE" dirty="0">
              <a:cs typeface="Calibri"/>
            </a:endParaRPr>
          </a:p>
          <a:p>
            <a:endParaRPr lang="de-DE" dirty="0">
              <a:cs typeface="Calibri"/>
            </a:endParaRPr>
          </a:p>
          <a:p>
            <a:endParaRPr lang="de-DE" dirty="0">
              <a:cs typeface="Calibri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3101709-DD55-42D6-948D-37DCECA64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sz="1400" dirty="0" smtClean="0">
                <a:solidFill>
                  <a:schemeClr val="tx1"/>
                </a:solidFill>
              </a:rPr>
              <a:t>25</a:t>
            </a:fld>
            <a:endParaRPr lang="de-DE" sz="1400">
              <a:solidFill>
                <a:schemeClr val="tx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5E517A8-1708-444D-9EDD-3C902C21C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feld 1">
            <a:extLst>
              <a:ext uri="{FF2B5EF4-FFF2-40B4-BE49-F238E27FC236}">
                <a16:creationId xmlns:a16="http://schemas.microsoft.com/office/drawing/2014/main" id="{AF67D04A-C321-43EF-B15F-892605B5EC4D}"/>
              </a:ext>
            </a:extLst>
          </p:cNvPr>
          <p:cNvSpPr txBox="1"/>
          <p:nvPr/>
        </p:nvSpPr>
        <p:spPr>
          <a:xfrm>
            <a:off x="841828" y="2383971"/>
            <a:ext cx="7024913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0151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C159E6-5BE6-4AE3-AB29-586456519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1. </a:t>
            </a:r>
            <a:r>
              <a:rPr lang="de-DE" b="1" dirty="0">
                <a:ea typeface="+mj-lt"/>
                <a:cs typeface="+mj-lt"/>
              </a:rPr>
              <a:t>Grundlegende Daten</a:t>
            </a:r>
            <a:endParaRPr lang="de-DE" b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8473B8-138C-4C7A-8CBD-6774188EB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1564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Verbindet alle Komponenten miteinander</a:t>
            </a:r>
          </a:p>
          <a:p>
            <a:r>
              <a:rPr lang="de-DE">
                <a:ea typeface="+mn-lt"/>
                <a:cs typeface="+mn-lt"/>
              </a:rPr>
              <a:t>Verteilt Strom an die meisten Komponenten</a:t>
            </a:r>
          </a:p>
          <a:p>
            <a:r>
              <a:rPr lang="de-DE">
                <a:ea typeface="+mn-lt"/>
                <a:cs typeface="+mn-lt"/>
              </a:rPr>
              <a:t>Stellt Grundeinstellungen zur Verfügung (BIOS)</a:t>
            </a:r>
          </a:p>
          <a:p>
            <a:r>
              <a:rPr lang="de-DE">
                <a:cs typeface="Calibri"/>
              </a:rPr>
              <a:t>Steuert die Knöpfe vom Gehäuse</a:t>
            </a:r>
          </a:p>
          <a:p>
            <a:r>
              <a:rPr lang="de-DE">
                <a:cs typeface="Calibri"/>
              </a:rPr>
              <a:t>Wurde 1981 eingeführt</a:t>
            </a:r>
          </a:p>
          <a:p>
            <a:r>
              <a:rPr lang="de-DE">
                <a:cs typeface="Calibri"/>
              </a:rPr>
              <a:t>Besteht hauptsächlich aus Fiberglas und Kupfer</a:t>
            </a:r>
          </a:p>
          <a:p>
            <a:endParaRPr lang="de-DE">
              <a:cs typeface="Calibri"/>
            </a:endParaRPr>
          </a:p>
          <a:p>
            <a:endParaRPr lang="de-DE">
              <a:cs typeface="Calibri"/>
            </a:endParaRPr>
          </a:p>
          <a:p>
            <a:endParaRPr lang="de-DE">
              <a:cs typeface="Calibri"/>
            </a:endParaRPr>
          </a:p>
          <a:p>
            <a:endParaRPr lang="de-DE">
              <a:cs typeface="Calibri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AF2ACB-98F5-4A8C-BDA0-919944C40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sz="1400" dirty="0" smtClean="0">
                <a:solidFill>
                  <a:schemeClr val="tx1"/>
                </a:solidFill>
              </a:rPr>
              <a:t>3</a:t>
            </a:fld>
            <a:endParaRPr lang="de-DE" sz="1400">
              <a:solidFill>
                <a:schemeClr val="tx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997D02-25A9-47BB-9694-23288C4DC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6" descr="Ein Bild, das Text, Elektronik, drinnen, schwarz enthält.&#10;&#10;Beschreibung automatisch generiert.">
            <a:extLst>
              <a:ext uri="{FF2B5EF4-FFF2-40B4-BE49-F238E27FC236}">
                <a16:creationId xmlns:a16="http://schemas.microsoft.com/office/drawing/2014/main" id="{41568105-7DF4-4180-BE23-83108DD7B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936" y="1089678"/>
            <a:ext cx="3407628" cy="422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523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319F2A-9FA2-4358-A700-A29CB59D3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2. Aufbau</a:t>
            </a:r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4BA665C1-29ED-455E-B77C-279F65559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2217" y="1418529"/>
            <a:ext cx="8110360" cy="5071584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128A1DF-DF0A-4DFC-93BB-E792F6A91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sz="1400" dirty="0" smtClean="0">
                <a:solidFill>
                  <a:schemeClr val="tx1"/>
                </a:solidFill>
              </a:rPr>
              <a:t>4</a:t>
            </a:fld>
            <a:endParaRPr lang="de-DE" sz="1400">
              <a:solidFill>
                <a:schemeClr val="tx1"/>
              </a:solidFill>
              <a:cs typeface="Calibri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6B876A0-E289-45FA-ACC4-DFC941C02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1551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724E24-16A2-40E3-81FD-2E06A1D73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2.1 CPU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780735-E07A-4651-86D2-52E04C16D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cs typeface="Calibri"/>
              </a:rPr>
              <a:t>Kernstück des Mainboards </a:t>
            </a:r>
            <a:endParaRPr lang="de-DE">
              <a:cs typeface="Calibri"/>
            </a:endParaRPr>
          </a:p>
          <a:p>
            <a:r>
              <a:rPr lang="de-DE" dirty="0">
                <a:cs typeface="Calibri"/>
              </a:rPr>
              <a:t>Prozessorkern besteht aus Rechenwerk,</a:t>
            </a:r>
          </a:p>
          <a:p>
            <a:pPr marL="0" indent="0">
              <a:buNone/>
            </a:pPr>
            <a:r>
              <a:rPr lang="de-DE" dirty="0">
                <a:cs typeface="Calibri"/>
              </a:rPr>
              <a:t>   Steuerwerk, Cache,  Speichermanager</a:t>
            </a:r>
          </a:p>
          <a:p>
            <a:r>
              <a:rPr lang="de-DE" dirty="0">
                <a:cs typeface="Calibri"/>
              </a:rPr>
              <a:t>Funktionen der CPU: </a:t>
            </a:r>
            <a:r>
              <a:rPr lang="de-DE" dirty="0" err="1">
                <a:cs typeface="Calibri"/>
              </a:rPr>
              <a:t>Fetch</a:t>
            </a:r>
            <a:r>
              <a:rPr lang="de-DE" dirty="0">
                <a:cs typeface="Calibri"/>
              </a:rPr>
              <a:t>, Decodieren,</a:t>
            </a:r>
          </a:p>
          <a:p>
            <a:pPr marL="0" indent="0">
              <a:buNone/>
            </a:pPr>
            <a:r>
              <a:rPr lang="de-DE" dirty="0">
                <a:cs typeface="Calibri"/>
              </a:rPr>
              <a:t>   Ausführen, Zurückschreiben</a:t>
            </a:r>
          </a:p>
          <a:p>
            <a:r>
              <a:rPr lang="de-DE" dirty="0">
                <a:cs typeface="Calibri"/>
              </a:rPr>
              <a:t>In einem Chip teilweise mehrere CPUs verbaut</a:t>
            </a:r>
          </a:p>
          <a:p>
            <a:endParaRPr lang="de-DE" dirty="0">
              <a:cs typeface="Calibri"/>
            </a:endParaRPr>
          </a:p>
          <a:p>
            <a:endParaRPr lang="de-DE">
              <a:cs typeface="Calibri"/>
            </a:endParaRPr>
          </a:p>
        </p:txBody>
      </p:sp>
      <p:pic>
        <p:nvPicPr>
          <p:cNvPr id="4" name="Grafik 4" descr="Ein Bild, das Text, Elektronik, Schaltkreis enthält.&#10;&#10;Beschreibung automatisch generiert.">
            <a:extLst>
              <a:ext uri="{FF2B5EF4-FFF2-40B4-BE49-F238E27FC236}">
                <a16:creationId xmlns:a16="http://schemas.microsoft.com/office/drawing/2014/main" id="{3220A7B2-DB3C-48B6-981A-B0FC3B8B7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016" y="2784"/>
            <a:ext cx="4329829" cy="2309327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5CE4A6-8135-4AE2-A960-C54B359AD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sz="1400" dirty="0" smtClean="0">
                <a:solidFill>
                  <a:schemeClr val="tx1"/>
                </a:solidFill>
              </a:rPr>
              <a:t>5</a:t>
            </a:fld>
            <a:endParaRPr lang="de-DE" sz="1400">
              <a:solidFill>
                <a:schemeClr val="tx1"/>
              </a:solidFill>
              <a:cs typeface="Calibri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2A6438-2571-4AE7-98A6-1EDD2F87D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38A7BCE-6253-4F46-B6D2-9D20BC6C5DEC}"/>
              </a:ext>
            </a:extLst>
          </p:cNvPr>
          <p:cNvSpPr txBox="1"/>
          <p:nvPr/>
        </p:nvSpPr>
        <p:spPr>
          <a:xfrm>
            <a:off x="607279" y="5808245"/>
            <a:ext cx="47991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solidFill>
                <a:schemeClr val="accent1"/>
              </a:solidFill>
              <a:cs typeface="Calibri"/>
            </a:endParaRPr>
          </a:p>
        </p:txBody>
      </p:sp>
      <p:pic>
        <p:nvPicPr>
          <p:cNvPr id="8" name="Grafik 8">
            <a:extLst>
              <a:ext uri="{FF2B5EF4-FFF2-40B4-BE49-F238E27FC236}">
                <a16:creationId xmlns:a16="http://schemas.microsoft.com/office/drawing/2014/main" id="{39420FEA-C951-441F-A7A9-F4C84082C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207" y="3639813"/>
            <a:ext cx="4331465" cy="241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07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76543-FC4B-4051-8AE2-1EC75DD4B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cs typeface="Calibri Light"/>
              </a:rPr>
              <a:t>2.1.1 CPU </a:t>
            </a:r>
            <a:r>
              <a:rPr lang="de-DE" b="1">
                <a:cs typeface="Calibri Light"/>
              </a:rPr>
              <a:t>Sockel</a:t>
            </a:r>
            <a:endParaRPr lang="de-DE" b="1" dirty="0">
              <a:cs typeface="Calibri Light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1F120C8-BD5E-498D-9864-49E2A734E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F48FFA6-E076-49C1-9980-CC0271B6B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sz="1400" dirty="0" smtClean="0">
                <a:solidFill>
                  <a:schemeClr val="tx1"/>
                </a:solidFill>
              </a:rPr>
              <a:t>6</a:t>
            </a:fld>
            <a:endParaRPr lang="de-DE">
              <a:solidFill>
                <a:schemeClr val="tx1"/>
              </a:solidFill>
              <a:cs typeface="Calibri" panose="020F0502020204030204"/>
            </a:endParaRPr>
          </a:p>
        </p:txBody>
      </p:sp>
      <p:pic>
        <p:nvPicPr>
          <p:cNvPr id="9" name="Grafik 10" descr="Ein Bild, das Elektronik, Schaltkreis enthält.&#10;&#10;Beschreibung automatisch generiert.">
            <a:extLst>
              <a:ext uri="{FF2B5EF4-FFF2-40B4-BE49-F238E27FC236}">
                <a16:creationId xmlns:a16="http://schemas.microsoft.com/office/drawing/2014/main" id="{8CDBA86D-E11F-4950-B0E9-21E89EA03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59643" y="1788454"/>
            <a:ext cx="4102420" cy="2725119"/>
          </a:xfr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2FE2AFD-2684-44E7-9FD4-9B8B66DC3E8C}"/>
              </a:ext>
            </a:extLst>
          </p:cNvPr>
          <p:cNvSpPr txBox="1"/>
          <p:nvPr/>
        </p:nvSpPr>
        <p:spPr>
          <a:xfrm>
            <a:off x="886522" y="1825083"/>
            <a:ext cx="6169653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2800">
                <a:cs typeface="Calibri"/>
              </a:rPr>
              <a:t>Steckplatz für die CPU</a:t>
            </a:r>
          </a:p>
          <a:p>
            <a:pPr marL="285750" indent="-285750">
              <a:buFont typeface="Arial"/>
              <a:buChar char="•"/>
            </a:pPr>
            <a:r>
              <a:rPr lang="de-DE" sz="2800">
                <a:cs typeface="Calibri"/>
              </a:rPr>
              <a:t>Verschiedene Formen der Sockel</a:t>
            </a:r>
          </a:p>
          <a:p>
            <a:pPr marL="285750" indent="-285750">
              <a:buFont typeface="Arial"/>
              <a:buChar char="•"/>
            </a:pPr>
            <a:r>
              <a:rPr lang="de-DE" sz="2800">
                <a:cs typeface="Calibri"/>
              </a:rPr>
              <a:t>Moderne Sockel haben meistens über 1000 Pins (AMD: 1331)</a:t>
            </a:r>
          </a:p>
          <a:p>
            <a:pPr marL="285750" indent="-285750">
              <a:buFont typeface="Arial"/>
              <a:buChar char="•"/>
            </a:pPr>
            <a:r>
              <a:rPr lang="de-DE" sz="2800">
                <a:cs typeface="Calibri"/>
              </a:rPr>
              <a:t>Der Sockel gibt die maximale Taktfrequenz der CPU vor</a:t>
            </a:r>
          </a:p>
          <a:p>
            <a:pPr marL="285750" indent="-285750">
              <a:buFont typeface="Arial"/>
              <a:buChar char="•"/>
            </a:pPr>
            <a:r>
              <a:rPr lang="de-DE" sz="2800">
                <a:cs typeface="Calibri"/>
              </a:rPr>
              <a:t>Die Pins haben verschiedene Aufgaben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4C53A6C-06AA-43B7-AE07-0414147B4A7D}"/>
              </a:ext>
            </a:extLst>
          </p:cNvPr>
          <p:cNvSpPr txBox="1"/>
          <p:nvPr/>
        </p:nvSpPr>
        <p:spPr>
          <a:xfrm>
            <a:off x="611688" y="568472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0983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EFC5B-A9D5-4AC2-AEA5-872534C7C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cs typeface="Calibri Light"/>
              </a:rPr>
              <a:t>2.2 Chipsatz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05BB7D-BD35-4B7D-90A3-35C3B0226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0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cs typeface="Calibri"/>
              </a:rPr>
              <a:t>Verbindet alle Komponenten miteinander</a:t>
            </a:r>
          </a:p>
          <a:p>
            <a:r>
              <a:rPr lang="de-DE">
                <a:cs typeface="Calibri"/>
              </a:rPr>
              <a:t>MCH (Memory </a:t>
            </a:r>
            <a:r>
              <a:rPr lang="de-DE" err="1">
                <a:cs typeface="Calibri"/>
              </a:rPr>
              <a:t>Conroller</a:t>
            </a:r>
            <a:r>
              <a:rPr lang="de-DE">
                <a:cs typeface="Calibri"/>
              </a:rPr>
              <a:t> Hub) verwaltet externe Steckkarten</a:t>
            </a:r>
          </a:p>
          <a:p>
            <a:r>
              <a:rPr lang="de-DE">
                <a:cs typeface="Calibri"/>
              </a:rPr>
              <a:t>ICH ( I/O Controller HUB) verwaltet </a:t>
            </a:r>
            <a:r>
              <a:rPr lang="de-DE" err="1">
                <a:cs typeface="Calibri"/>
              </a:rPr>
              <a:t>Peripherigeräte</a:t>
            </a:r>
            <a:r>
              <a:rPr lang="de-DE">
                <a:cs typeface="Calibri"/>
              </a:rPr>
              <a:t>, Festplatten, externe Schnittstellen und das BIOS</a:t>
            </a:r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5640F8F-1CC4-4EB3-A865-EA90545F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F76BC7-98D9-43C2-994C-2861F3F74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sz="1400" dirty="0" smtClean="0">
                <a:solidFill>
                  <a:schemeClr val="tx1"/>
                </a:solidFill>
              </a:rPr>
              <a:t>7</a:t>
            </a:fld>
            <a:endParaRPr lang="de-DE" sz="1400">
              <a:solidFill>
                <a:schemeClr val="tx1"/>
              </a:solidFill>
              <a:cs typeface="Calibri"/>
            </a:endParaRPr>
          </a:p>
        </p:txBody>
      </p:sp>
      <p:pic>
        <p:nvPicPr>
          <p:cNvPr id="7" name="Grafik 7">
            <a:extLst>
              <a:ext uri="{FF2B5EF4-FFF2-40B4-BE49-F238E27FC236}">
                <a16:creationId xmlns:a16="http://schemas.microsoft.com/office/drawing/2014/main" id="{15824AD2-B818-4BC7-A678-B24C8731C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971" y="1314333"/>
            <a:ext cx="3654348" cy="409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05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43BEFF-06E8-436F-B313-A112AA0EA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cs typeface="Calibri Light"/>
              </a:rPr>
              <a:t>2.2.1 Chipsatz mit North- und </a:t>
            </a:r>
            <a:r>
              <a:rPr lang="de-DE" b="1" dirty="0" err="1">
                <a:cs typeface="Calibri Light"/>
              </a:rPr>
              <a:t>Southbridge</a:t>
            </a:r>
            <a:endParaRPr lang="de-DE" b="1" dirty="0">
              <a:cs typeface="Calibri Light"/>
            </a:endParaRPr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71363194-FD36-4726-AC26-08D55C69F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49019" y="1634615"/>
            <a:ext cx="3537026" cy="4647037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81E7238-6AFF-44EE-8746-71FF00C98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08B658E-EB5E-4C4B-80B3-E452F7FB6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sz="1400" dirty="0" smtClean="0">
                <a:solidFill>
                  <a:schemeClr val="tx1"/>
                </a:solidFill>
              </a:rPr>
              <a:t>8</a:t>
            </a:fld>
            <a:endParaRPr lang="de-DE" sz="1400">
              <a:solidFill>
                <a:schemeClr val="tx1"/>
              </a:solidFill>
              <a:cs typeface="Calibri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049AA10-08E9-462A-B9A7-8412D569034E}"/>
              </a:ext>
            </a:extLst>
          </p:cNvPr>
          <p:cNvSpPr txBox="1"/>
          <p:nvPr/>
        </p:nvSpPr>
        <p:spPr>
          <a:xfrm>
            <a:off x="840059" y="1694986"/>
            <a:ext cx="6395224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de-DE" sz="2800">
                <a:cs typeface="Calibri"/>
              </a:rPr>
              <a:t>Die Northbridge verbindet alle Hauptkomponenten miteinander</a:t>
            </a:r>
          </a:p>
          <a:p>
            <a:pPr marL="457200" indent="-457200">
              <a:buFont typeface="Arial"/>
              <a:buChar char="•"/>
            </a:pPr>
            <a:r>
              <a:rPr lang="de-DE" sz="2800">
                <a:cs typeface="Calibri"/>
              </a:rPr>
              <a:t>PCI Steckkarten werden zwischen North- und </a:t>
            </a:r>
            <a:r>
              <a:rPr lang="de-DE" sz="2800" err="1">
                <a:cs typeface="Calibri"/>
              </a:rPr>
              <a:t>Southbridge</a:t>
            </a:r>
            <a:r>
              <a:rPr lang="de-DE" sz="2800">
                <a:cs typeface="Calibri"/>
              </a:rPr>
              <a:t> angebracht</a:t>
            </a:r>
          </a:p>
          <a:p>
            <a:pPr marL="457200" indent="-457200">
              <a:buFont typeface="Arial"/>
              <a:buChar char="•"/>
            </a:pPr>
            <a:r>
              <a:rPr lang="de-DE" sz="2800">
                <a:cs typeface="Calibri"/>
              </a:rPr>
              <a:t>Die </a:t>
            </a:r>
            <a:r>
              <a:rPr lang="de-DE" sz="2800" err="1">
                <a:cs typeface="Calibri"/>
              </a:rPr>
              <a:t>Southbridge</a:t>
            </a:r>
            <a:r>
              <a:rPr lang="de-DE" sz="2800">
                <a:cs typeface="Calibri"/>
              </a:rPr>
              <a:t> ist für die Verwaltung der </a:t>
            </a:r>
            <a:r>
              <a:rPr lang="de-DE" sz="2800" err="1">
                <a:cs typeface="Calibri"/>
              </a:rPr>
              <a:t>Peripherigeräte</a:t>
            </a:r>
            <a:r>
              <a:rPr lang="de-DE" sz="2800">
                <a:cs typeface="Calibri"/>
              </a:rPr>
              <a:t> und dem BIOS verantwortlich</a:t>
            </a:r>
          </a:p>
        </p:txBody>
      </p:sp>
    </p:spTree>
    <p:extLst>
      <p:ext uri="{BB962C8B-B14F-4D97-AF65-F5344CB8AC3E}">
        <p14:creationId xmlns:p14="http://schemas.microsoft.com/office/powerpoint/2010/main" val="3217376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2CD2E7-5408-416C-A703-0A268FEC9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cs typeface="Calibri Light"/>
              </a:rPr>
              <a:t>2.3 Systembus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B0CC12-FCE9-471A-B2AB-B911D19CB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8870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cs typeface="Calibri"/>
              </a:rPr>
              <a:t>Verbindet CPU, RAM, ROM, Peripherie</a:t>
            </a:r>
          </a:p>
          <a:p>
            <a:r>
              <a:rPr lang="de-DE" dirty="0">
                <a:cs typeface="Calibri"/>
              </a:rPr>
              <a:t>Drei Teile: Adressbus, Datenbus, Steuerbus</a:t>
            </a:r>
          </a:p>
          <a:p>
            <a:r>
              <a:rPr lang="de-DE" dirty="0">
                <a:ea typeface="+mn-lt"/>
                <a:cs typeface="+mn-lt"/>
              </a:rPr>
              <a:t>Nicht mehr systemweit eingesetzt</a:t>
            </a:r>
          </a:p>
          <a:p>
            <a:r>
              <a:rPr lang="de-DE" dirty="0">
                <a:cs typeface="Calibri"/>
              </a:rPr>
              <a:t>Heutzutage nur zwischen CPU und Chipsatz</a:t>
            </a:r>
          </a:p>
          <a:p>
            <a:r>
              <a:rPr lang="de-DE" dirty="0">
                <a:cs typeface="Calibri"/>
              </a:rPr>
              <a:t>Viele direkte Verbindungen zwischen Komponenten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E03E4D9-E58D-4E73-B566-8EDB90AF8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A62E798-4260-4020-B919-737ABBA1A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1473-C6DE-4E75-A2F6-7C98110830BF}" type="slidenum">
              <a:rPr lang="de-DE" sz="1400" dirty="0" smtClean="0">
                <a:solidFill>
                  <a:schemeClr val="tx1"/>
                </a:solidFill>
              </a:rPr>
              <a:t>9</a:t>
            </a:fld>
            <a:endParaRPr lang="de-DE" sz="1400">
              <a:solidFill>
                <a:schemeClr val="tx1"/>
              </a:solidFill>
              <a:cs typeface="Calibri"/>
            </a:endParaRPr>
          </a:p>
        </p:txBody>
      </p:sp>
      <p:pic>
        <p:nvPicPr>
          <p:cNvPr id="9" name="Grafik 9">
            <a:extLst>
              <a:ext uri="{FF2B5EF4-FFF2-40B4-BE49-F238E27FC236}">
                <a16:creationId xmlns:a16="http://schemas.microsoft.com/office/drawing/2014/main" id="{468C193A-D789-4110-9EDB-EE0E122E3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6581" y="989940"/>
            <a:ext cx="2030683" cy="4222594"/>
          </a:xfrm>
          <a:prstGeom prst="rect">
            <a:avLst/>
          </a:prstGeom>
        </p:spPr>
      </p:pic>
      <p:pic>
        <p:nvPicPr>
          <p:cNvPr id="11" name="Grafik 11">
            <a:extLst>
              <a:ext uri="{FF2B5EF4-FFF2-40B4-BE49-F238E27FC236}">
                <a16:creationId xmlns:a16="http://schemas.microsoft.com/office/drawing/2014/main" id="{D0939E51-5417-4C58-94BE-DA9F25A4F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141" y="3932374"/>
            <a:ext cx="4697307" cy="333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7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Breitbild</PresentationFormat>
  <Slides>25</Slides>
  <Notes>0</Notes>
  <HiddenSlides>0</HiddenSlide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26" baseType="lpstr">
      <vt:lpstr>Office Theme</vt:lpstr>
      <vt:lpstr>Motherboards</vt:lpstr>
      <vt:lpstr>Inhaltsverzeichnis</vt:lpstr>
      <vt:lpstr>1. Grundlegende Daten</vt:lpstr>
      <vt:lpstr>2. Aufbau</vt:lpstr>
      <vt:lpstr>2.1 CPU</vt:lpstr>
      <vt:lpstr>2.1.1 CPU Sockel</vt:lpstr>
      <vt:lpstr>2.2 Chipsatz</vt:lpstr>
      <vt:lpstr>2.2.1 Chipsatz mit North- und Southbridge</vt:lpstr>
      <vt:lpstr>2.3 Systembus</vt:lpstr>
      <vt:lpstr>2.3.1 Adressbus</vt:lpstr>
      <vt:lpstr>2.3.2 Datenbus</vt:lpstr>
      <vt:lpstr>2.3.3 Steuerbus</vt:lpstr>
      <vt:lpstr>2.4 PCI Express</vt:lpstr>
      <vt:lpstr>2.5 Arbeitsspeicher</vt:lpstr>
      <vt:lpstr>2.6 Grafikkarte</vt:lpstr>
      <vt:lpstr>2.7 BIOS (Basic Input/Output System)</vt:lpstr>
      <vt:lpstr>2.8 SATA</vt:lpstr>
      <vt:lpstr>2.9 Externe Schnittstellen</vt:lpstr>
      <vt:lpstr>3. Formfaktor</vt:lpstr>
      <vt:lpstr>3.1 ATX Formfaktor</vt:lpstr>
      <vt:lpstr>3.2 SSI Formfaktor</vt:lpstr>
      <vt:lpstr>4. Geschichte und Weiterentwicklung</vt:lpstr>
      <vt:lpstr>PowerPoint-Präsentation</vt:lpstr>
      <vt:lpstr>Bildquellen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Motherboard</dc:title>
  <dc:creator>Ron Schröter</dc:creator>
  <cp:revision>990</cp:revision>
  <dcterms:created xsi:type="dcterms:W3CDTF">2022-01-17T10:58:39Z</dcterms:created>
  <dcterms:modified xsi:type="dcterms:W3CDTF">2022-02-07T11:59:10Z</dcterms:modified>
</cp:coreProperties>
</file>